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34" r:id="rId14"/>
    <p:sldId id="335" r:id="rId15"/>
    <p:sldId id="336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269" r:id="rId24"/>
    <p:sldId id="268" r:id="rId25"/>
    <p:sldId id="277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8" r:id="rId34"/>
    <p:sldId id="315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279" r:id="rId46"/>
    <p:sldId id="280" r:id="rId47"/>
    <p:sldId id="282" r:id="rId48"/>
    <p:sldId id="283" r:id="rId49"/>
    <p:sldId id="281" r:id="rId50"/>
    <p:sldId id="284" r:id="rId51"/>
    <p:sldId id="285" r:id="rId52"/>
    <p:sldId id="286" r:id="rId53"/>
    <p:sldId id="287" r:id="rId54"/>
    <p:sldId id="345" r:id="rId55"/>
    <p:sldId id="337" r:id="rId56"/>
    <p:sldId id="338" r:id="rId57"/>
    <p:sldId id="339" r:id="rId58"/>
    <p:sldId id="340" r:id="rId59"/>
    <p:sldId id="341" r:id="rId60"/>
    <p:sldId id="342" r:id="rId61"/>
    <p:sldId id="343" r:id="rId62"/>
    <p:sldId id="344" r:id="rId63"/>
    <p:sldId id="316" r:id="rId64"/>
    <p:sldId id="291" r:id="rId65"/>
    <p:sldId id="290" r:id="rId66"/>
    <p:sldId id="293" r:id="rId67"/>
    <p:sldId id="292" r:id="rId68"/>
    <p:sldId id="294" r:id="rId69"/>
    <p:sldId id="295" r:id="rId70"/>
    <p:sldId id="296" r:id="rId71"/>
    <p:sldId id="333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46" r:id="rId80"/>
    <p:sldId id="347" r:id="rId8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579"/>
    <a:srgbClr val="EE892E"/>
    <a:srgbClr val="14653E"/>
    <a:srgbClr val="00A1E2"/>
    <a:srgbClr val="0764CC"/>
    <a:srgbClr val="099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660"/>
  </p:normalViewPr>
  <p:slideViewPr>
    <p:cSldViewPr snapToGrid="0">
      <p:cViewPr>
        <p:scale>
          <a:sx n="76" d="100"/>
          <a:sy n="76" d="100"/>
        </p:scale>
        <p:origin x="-6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E42C4-2C28-4B85-96E4-28C3F09FE497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08766-4F6E-4EA7-9640-3E46B8806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54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08766-4F6E-4EA7-9640-3E46B8806911}" type="slidenum">
              <a:rPr lang="ru-RU" smtClean="0"/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22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08766-4F6E-4EA7-9640-3E46B8806911}" type="slidenum">
              <a:rPr lang="ru-RU" smtClean="0"/>
              <a:t>78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17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86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257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027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F68350E2-2DF7-4225-9AA2-6CF85C3D8A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0482" y="736747"/>
            <a:ext cx="11141550" cy="5402811"/>
          </a:xfrm>
          <a:custGeom>
            <a:avLst/>
            <a:gdLst>
              <a:gd name="connsiteX0" fmla="*/ 0 w 22370143"/>
              <a:gd name="connsiteY0" fmla="*/ 0 h 10776858"/>
              <a:gd name="connsiteX1" fmla="*/ 22370143 w 22370143"/>
              <a:gd name="connsiteY1" fmla="*/ 0 h 10776858"/>
              <a:gd name="connsiteX2" fmla="*/ 22370143 w 22370143"/>
              <a:gd name="connsiteY2" fmla="*/ 10776858 h 10776858"/>
              <a:gd name="connsiteX3" fmla="*/ 0 w 22370143"/>
              <a:gd name="connsiteY3" fmla="*/ 10776858 h 1077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0143" h="10776858">
                <a:moveTo>
                  <a:pt x="0" y="0"/>
                </a:moveTo>
                <a:lnTo>
                  <a:pt x="22370143" y="0"/>
                </a:lnTo>
                <a:lnTo>
                  <a:pt x="22370143" y="10776858"/>
                </a:lnTo>
                <a:lnTo>
                  <a:pt x="0" y="107768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5135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82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1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145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19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35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7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0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31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598D5-1362-4A75-BBC4-8BD54435C2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512E-A264-4029-93A8-AD6A7EF59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07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.gif"/><Relationship Id="rId4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76200" y="-101600"/>
            <a:ext cx="3983534" cy="371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0836144" y="5760720"/>
            <a:ext cx="1211768" cy="9725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566" y="1757383"/>
            <a:ext cx="8286292" cy="3132042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БИТВА УМОВ</a:t>
            </a:r>
            <a:r>
              <a:rPr lang="ru-RU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/>
            </a:r>
            <a:br>
              <a:rPr lang="ru-RU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1334" y="3833508"/>
            <a:ext cx="642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«ЯЗЫК МОЙ – ДРУГ МОЙ»</a:t>
            </a:r>
            <a:endParaRPr lang="ru-RU" sz="32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8" t="11377" r="14430" b="11092"/>
          <a:stretch/>
        </p:blipFill>
        <p:spPr>
          <a:xfrm>
            <a:off x="5139976" y="1484230"/>
            <a:ext cx="1518249" cy="131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80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8. ЧЕРТОВО, ШТЫРЬ, ПРОСТИ - ВСЕ ЭТО НАЗВАНИЯ ТАТАРСТАНСКИХ СЕЛ. А КАКОГО СЕЛА В ТАТАРСТАНЕ НИКОГДА НЕ БЫЛО: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483202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ТАТАРСКАЯ БЕЗДНА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ДНИЩЕ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УБЕЙ 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УЮТ</a:t>
            </a:r>
          </a:p>
        </p:txBody>
      </p:sp>
    </p:spTree>
    <p:extLst>
      <p:ext uri="{BB962C8B-B14F-4D97-AF65-F5344CB8AC3E}">
        <p14:creationId xmlns:p14="http://schemas.microsoft.com/office/powerpoint/2010/main" val="1687336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2" y="1035243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9. ЭТИ СЛОВА ПРОИЗНОСЯТ ТОЛЬКО В ТАТАРСТАНЕ. КАКОЕ ИЗ ЭТИХ СЛОВ НЕ ОТНОСИТСЯ К ЛОКАЛЬНЫМ СЛОВАМ ТАТАРСТАНА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483202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КУТАРКИ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АЙДА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БАРДАК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ЧАПЛАШКА</a:t>
            </a:r>
          </a:p>
        </p:txBody>
      </p:sp>
    </p:spTree>
    <p:extLst>
      <p:ext uri="{BB962C8B-B14F-4D97-AF65-F5344CB8AC3E}">
        <p14:creationId xmlns:p14="http://schemas.microsoft.com/office/powerpoint/2010/main" val="3487156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10. МИШАР, ТАТАР, БОЛГАР – ЧТО ОЗНАЧАЕТ ОКОНЧАНИЕ «АР» В ЭТИХ СЛОВАХ 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2882429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ЧЕЛОВЕК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РЕКА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ЗЕМЛЯ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МУСУЛЬМА</a:t>
            </a:r>
          </a:p>
        </p:txBody>
      </p:sp>
    </p:spTree>
    <p:extLst>
      <p:ext uri="{BB962C8B-B14F-4D97-AF65-F5344CB8AC3E}">
        <p14:creationId xmlns:p14="http://schemas.microsoft.com/office/powerpoint/2010/main" val="979263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18657" y="2654068"/>
            <a:ext cx="19127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1 ТУР</a:t>
            </a:r>
            <a:endParaRPr lang="ru-RU" sz="5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1673" y="3447035"/>
            <a:ext cx="2259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ОТВЕТЫ</a:t>
            </a:r>
            <a:endParaRPr lang="ru-RU" sz="40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60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1.У КАКОГО ТАТАРСКОГО СЛОВА НЕТ ПЕРЕВОДА НА РУССКИЙ ЯЗЫК?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483489"/>
            <a:ext cx="6175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В)КӨЙ</a:t>
            </a:r>
          </a:p>
        </p:txBody>
      </p:sp>
    </p:spTree>
    <p:extLst>
      <p:ext uri="{BB962C8B-B14F-4D97-AF65-F5344CB8AC3E}">
        <p14:creationId xmlns:p14="http://schemas.microsoft.com/office/powerpoint/2010/main" val="1030742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2. НА СКОЛЬКО БУКВ В ТАТАРСКОМ ЯЗЫКЕ БОЛЬШЕ, ЧЕМ В РУССКОМ?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2" y="3483489"/>
            <a:ext cx="6175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Б)6</a:t>
            </a:r>
          </a:p>
        </p:txBody>
      </p:sp>
    </p:spTree>
    <p:extLst>
      <p:ext uri="{BB962C8B-B14F-4D97-AF65-F5344CB8AC3E}">
        <p14:creationId xmlns:p14="http://schemas.microsoft.com/office/powerpoint/2010/main" val="1005192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3.КАКОЙ ПИСЬМЕННОСТЬЮ НИКОГДА НЕ ИСПОЛЬЗОВАЛСЯ В ТАТАРСКОМ ЯЗЫКЕ?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515689"/>
            <a:ext cx="6175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Г)ИЕРОГЛИФЫ</a:t>
            </a:r>
            <a:endParaRPr lang="ru-RU" sz="32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125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9165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5. ЭТО ТАТАРСКИЕ СЛОВА, СОСТОЯЩИЕ ИЗ ОДНОЙ БУКВЫ. КАКОЕ ИЗ НИХ НЕ ЯВЛЯЕТСЯ СЛОВОМ?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4160598"/>
            <a:ext cx="6175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А</a:t>
            </a:r>
          </a:p>
        </p:txBody>
      </p:sp>
    </p:spTree>
    <p:extLst>
      <p:ext uri="{BB962C8B-B14F-4D97-AF65-F5344CB8AC3E}">
        <p14:creationId xmlns:p14="http://schemas.microsoft.com/office/powerpoint/2010/main" val="1334972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9165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6. ПРЕДКИ ТАТАР - БОЛГАРЫ ГОВОРИЛИ НА ЯЗЫКЕ, КОТОРЫЙ НЕ ПОХОЖ НА ТАТАРСКИЙ. НА КАКОЙ СОВРЕМЕННЫЙ ЯЗЫК БЫЛ ПОХОЖ ЯЗЫК ДРЕВНИХ БОЛГАР?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829746"/>
            <a:ext cx="6175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ЧУВАШСКИЙ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454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7. КАКОЕ ИЗ СЛОВ НЕ ПРИШЛО В РУССКИЙ ЯЗЫК ИЗ ТАТАРСКОГО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1757589"/>
            <a:ext cx="61755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ИЗБА</a:t>
            </a:r>
          </a:p>
        </p:txBody>
      </p:sp>
    </p:spTree>
    <p:extLst>
      <p:ext uri="{BB962C8B-B14F-4D97-AF65-F5344CB8AC3E}">
        <p14:creationId xmlns:p14="http://schemas.microsoft.com/office/powerpoint/2010/main" val="315613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18657" y="2654068"/>
            <a:ext cx="19127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1 ТУР</a:t>
            </a:r>
            <a:endParaRPr lang="ru-RU" sz="5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3579" y="3412530"/>
            <a:ext cx="421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«И ТУГАН ТЕЛ!»</a:t>
            </a:r>
            <a:endParaRPr lang="ru-RU" sz="40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3772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8. ЧЕРТОВО, ШТЫРЬ, ПРОСТИ - ВСЕ ЭТО НАЗВАНИЯ ТАТАРСТАНСКИХ СЕЛ. А КАКОГО СЕЛА В ТАТАРСТАНЕ НИКОГДА НЕ БЫЛО: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2862101"/>
            <a:ext cx="6175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ДНИЩЕ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311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2" y="1035243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9. ЭТИ СЛОВА ПРОИЗНОСЯТ ТОЛЬКО В ТАТАРСТАНЕ. КАКОЕ ИЗ ЭТИХ СЛОВ НЕ ОТНОСИТСЯ К ЛОКАЛЬНЫМ СЛОВАМ ТАТАРСТАНА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2" y="2958716"/>
            <a:ext cx="6175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БАРДАК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64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10. МИШАР, ТАТАР, БОЛГАР – ЧТО ОЗНАЧАЕТ ОКОНЧАНИЕ «АР» В ЭТИХ СЛОВАХ 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2" y="2789569"/>
            <a:ext cx="61755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ЧЕЛОВЕК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65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3600" y="2489200"/>
            <a:ext cx="18886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2</a:t>
            </a:r>
            <a:r>
              <a:rPr lang="ru-RU" sz="5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 ТУР</a:t>
            </a:r>
            <a:endParaRPr lang="ru-RU" sz="5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25446" y="3412530"/>
            <a:ext cx="421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ВЕРЮ/НЕ ВЕРЮ</a:t>
            </a:r>
            <a:endParaRPr lang="ru-RU" sz="40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31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2062236"/>
            <a:ext cx="9916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 КАШЫК и КАЛАК означает одно и тоже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8867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2062236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2. КУЗИКМЭК И КЫСТЫБЫЙ - ЭТО ОДНО И ТОЖЕ БЛЮДО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538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3. НИГМАТ МИСАИЛОВИЧ ИБРАГИМОВ – АВТОР СЛОВ РУССКОЙ НАРОДНОЙ ПЕСНИ «ВО ПОЛЕ БЕРЕЗА СТОЯЛА»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318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4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</a:t>
            </a:r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П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еревод слова "компьютер" на татарский - "САНАК"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288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5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ШАЛТЫРАТЫРГА - самое длинное татарское слово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5397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6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Искандер — арабское имя, происходящее от имени Александр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63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1.У КАКОГО ТАТАРСКОГО СЛОВА НЕТ ПЕРЕВОДА НА РУССКИЙ ЯЗЫК?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2414" y="3483489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А)ҖЫР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Б)МОҢ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В)КӨЙ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Г)ТАВЫШ</a:t>
            </a:r>
            <a:endParaRPr lang="ru-RU" sz="32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7116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095" y="3200401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7. ВСЕ ТАТАРСКИЕ ПОСЛОВИЦЫ НАЧИНАЮТСЯ НА ОДНУ И ТУ ЖЕ БУКВУ</a:t>
            </a:r>
          </a:p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НАПРИМЕР, "КЫСЛАЛАРНЫҢ КАЙДА КЫШЛАГАНЫН КУРСӘТӘМ"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8509" y="4028973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5709" y="4028973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99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7821" y="1211243"/>
            <a:ext cx="99165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8. В ТАТАРСКОМ ЯЗЫКЕ, ПОМИМО ИЗЪЯВИТЕЛЬНОГО (МИН КИЯҮГӘ ЧЫГАМ — «Я ВЫХОЖУ ЗАМУЖ»), УСЛОВНОГО (МИН КИЯҮГӘ ЧЫКСАМ — «ЕСЛИ Я ВЫЙДУ ЗАМУЖ») И ПОВЕЛИТЕЛЬНОГО НАКЛОНЕНИЯ (СИН КИЯҮГӘ ЧЫК — «ВЫХОДИ ЗАМУЖ»), ЕСТЬ ЕЩЕ И ЖЕЛАТЕЛЬНОЕ</a:t>
            </a:r>
            <a:endParaRPr lang="ru-RU" sz="32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6503" y="505411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96137" y="505411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67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 9. ФРАНЦУЗСКИЙ ПОЦЕЛУЙ ДО 16-ГО ВЕКА ВО МНОГИХ СТРАНАХ ИМЕНОВАЛСЯ ТАТАРСКИМ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2431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 10. В ТАТАРСКОМ ЯЗЫКЕ 5 ПРОШЕДШИХ ВРЕМЕН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88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6068" y="353147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8904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7167" y="2569155"/>
            <a:ext cx="5349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ОТВЕТЫ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4373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2062236"/>
            <a:ext cx="9916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 КАШЫК и КАЛАК означает одно и тоже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7064" y="3246804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014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2062236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2. КУЗИКМЭК И КЫСТЫБЫЙ - ЭТО ОДНО И ТОЖЕ БЛЮДО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97668" y="3581672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34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3. НИГМАТ МИСАИЛОВИЧ ИБРАГИМОВ – АВТОР СЛОВ РУССКОЙ НАРОДНОЙ ПЕСНИ «ВО ПОЛЕ БЕРЕЗА СТОЯЛА»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83932" y="3669498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116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4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</a:t>
            </a:r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П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еревод слова "компьютер" на татарский - "САНАК"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2131" y="3303644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3204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5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ШАЛТЫРАТЫРГА - самое длинное татарское слово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2868" y="3367574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21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2. НА СКОЛЬКО БУКВ В ТАТАРСКОМ ЯЗЫКЕ БОЛЬШЕ, ЧЕМ В РУССКОМ?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9998" y="3681953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А)5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Б)6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В)7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Г)8</a:t>
            </a:r>
            <a:endParaRPr lang="ru-RU" sz="32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35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569279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6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Искандер — арабское имя, происходящее от имени Александр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2131" y="3479718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7679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095" y="3200401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7. ВСЕ ТАТАРСКИЕ ПОСЛОВИЦЫ НАЧИНАЮТСЯ НА ОДНУ И ТУ ЖЕ БУКВУ</a:t>
            </a:r>
          </a:p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НАПРИМЕР, "КЫСЛАЛАРНЫҢ КАЙДА КЫШЛАГАНЫН КУРСӘТӘМ"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70634" y="3692543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НЕТ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4104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7821" y="1211243"/>
            <a:ext cx="99165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8. В ТАТАРСКОМ ЯЗЫКЕ, ПОМИМО ИЗЪЯВИТЕЛЬНОГО (МИН КИЯҮГӘ ЧЫГАМ — «Я ВЫХОЖУ ЗАМУЖ»), УСЛОВНОГО (МИН КИЯҮГӘ ЧЫКСАМ — «ЕСЛИ Я ВЫЙДУ ЗАМУЖ») И ПОВЕЛИТЕЛЬНОГО НАКЛОНЕНИЯ (СИН КИЯҮГӘ ЧЫК — «ВЫХОДИ ЗАМУЖ»), ЕСТЬ ЕЩЕ И ЖЕЛАТЕЛЬНОЕ</a:t>
            </a:r>
            <a:endParaRPr lang="ru-RU" sz="32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68435" y="5054116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9094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 9. ФРАНЦУЗСКИЙ ПОЦЕЛУЙ ДО 16-ГО ВЕКА ВО МНОГИХ СТРАНАХ ИМЕНОВАЛСЯ ТАТАРСКИМ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35691" y="3462465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7458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0883" y="1015281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 10. В ТАТАРСКОМ ЯЗЫКЕ 5 ПРОШЕДШИХ ВРЕМЕН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218" y="3115733"/>
            <a:ext cx="1277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Gothic" panose="020B0502020202020204" pitchFamily="34" charset="0"/>
              </a:rPr>
              <a:t>ДА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2497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3598" y="1732639"/>
            <a:ext cx="18886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3 ТУР</a:t>
            </a:r>
            <a:endParaRPr lang="ru-RU" sz="5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99477" y="2746747"/>
            <a:ext cx="6236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ЯЗЫК МОЙ- ДРУГ МОЙ</a:t>
            </a:r>
            <a:endParaRPr lang="ru-RU" sz="40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3808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25615" y="2192403"/>
            <a:ext cx="73410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1. "СКОЛЬКО ЗНАЕШЬ, СТОЛЬКО В ТЕБЕ И ЛЮДЕЙ". ТАК ЗВУЧИТ АЗЕРБАЙДЖАНСКАЯ ПОСЛОВИЦА, ПЕРЕВЕДЕННАЯ НА РУССКИЙ ЯЗЫК. КАКОЙ СЛОВО МЫ В НЕЙ ПРОПУСТИЛИ?</a:t>
            </a:r>
            <a:endParaRPr lang="ru-RU" sz="2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74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5449" y="1871932"/>
            <a:ext cx="81778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2.КАКУЮ </a:t>
            </a:r>
            <a:r>
              <a:rPr lang="ru-RU" sz="28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КНИГУ </a:t>
            </a:r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ПЕРЕВОДИЛИ НА :</a:t>
            </a:r>
            <a:endParaRPr lang="ru-RU" sz="28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1600 Г. — 40 ЯЗЫКОВ; 1700 Г. — 52 ЯЗЫКА; 1800 Г. — 71 ЯЗЫК; 1900 Г. — 567 ЯЗЫКОВ; 1950 Г. — 1034 ЯЗЫКА; 1965 Г. — 1250 ЯЗЫКОВ; 1985 Г. — 1829 ЯЗЫКОВ?</a:t>
            </a:r>
            <a:b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endParaRPr lang="ru-RU" sz="28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9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0068" y="1777041"/>
            <a:ext cx="68062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79579"/>
                </a:solidFill>
              </a:rPr>
              <a:t>3. МЫ УВЕРЕНЫ, ЧТО НИКТО НИКОГДА НЕ СЛЫШАЛ НИ СЛОВА НА ЭТОМ ЯЗЫКЕ, КОТОРЫЙ НЕДАВНО СТАЛ ТРЕТЬИМ ОФИЦИАЛЬНЫМ ЯЗЫКОМ НОВОЙ ЗЕЛАНДИИ, ПОСЛЕ АНГЛИЙСКОГО И МАОРИ. НАЗОВИТЕ ЭТОТ ЯЗЫК.</a:t>
            </a:r>
            <a:endParaRPr lang="ru-RU" sz="2800" b="1" dirty="0">
              <a:solidFill>
                <a:srgbClr val="0795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52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509" y="1155168"/>
            <a:ext cx="2106284" cy="29337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56343" y="4088921"/>
            <a:ext cx="5676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4. ПЕРЕД ВАМИ РИСУНОК ИЗ КНИГИ ИЗДАТЕЛЬСТВА "РУССКИЙ ЯЗЫК". НАЗОВИТЕ ИДИОМУ (ФРАЗЕОЛОГИЗМ), КОТОРЫМИ ПОДПИСАН ЭТОТ РИСУНОК.</a:t>
            </a:r>
            <a:endParaRPr lang="ru-RU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042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1980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3.КАКОЙ ПИСЬМЕННОСТЬЮ НИКОГДА НЕ ИСПОЛЬЗОВАЛСЯ В ТАТАРСКОМ ЯЗЫКЕ?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7689" y="3647448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А)АРАБСКАЯ 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Б)ЛАТИНИЦА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В)КИРИЛЛИЦА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Г)ИЕРОГЛИФЫ</a:t>
            </a:r>
            <a:endParaRPr lang="ru-RU" sz="32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16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36498" y="2156604"/>
            <a:ext cx="52366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5. В </a:t>
            </a:r>
            <a:r>
              <a:rPr lang="ru-RU" sz="28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жестовом языке ЕЁ аналог называется словом со значением «путаница для пальцев». Назовите ЕЁ словом с двумя корнями.</a:t>
            </a:r>
          </a:p>
        </p:txBody>
      </p:sp>
    </p:spTree>
    <p:extLst>
      <p:ext uri="{BB962C8B-B14F-4D97-AF65-F5344CB8AC3E}">
        <p14:creationId xmlns:p14="http://schemas.microsoft.com/office/powerpoint/2010/main" val="28686601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58196" y="1835989"/>
            <a:ext cx="78155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6. НА ОДНОЙ ИЗ ФОТОГРАФИЙ САЙТА "КОТОМАТРИЦА" РЯДОМ С НОГАМИ ЧЕЛОВЕКА ИЗОБРАЖЕНА БОЛЬШАЯ СОБАКА С ВЫВАЛИВШИМСЯ ИЗ ПАСТИ ЯЗЫКОМ. ПОДПИСЬ К ЭТОЙ ФОТОГРАФИИ ГЛАСИТ: "НЕ ЗНАЮ, КАК ВЫ, А МЫ...". В КАКОЙ ГОРОД?</a:t>
            </a:r>
            <a:endParaRPr lang="ru-RU" sz="28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9065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0287" y="1475117"/>
            <a:ext cx="71771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7. В ЯПОНСКОМ И КОРЕЙСКОМ ЯЗЫКАХ ОН НАЗЫВАЕТСЯ "ЛЕЧЕБНЫМ", ВЕДЬ, СОГЛАСНО ПОВЕРЬЯМ, БУДДА МОГ ИМ ИСЦЕЛЯТЬ. В ХОРВАТСКОМ ОН НОСИТ НАЗВАНИЕ "ПРСТЕНЯК". В РУССКОМ ЯЗЫКЕ ОН ВРОДЕ БЫ НАЗВАНИЯ НЕ ИМЕЕТ. ОДНАКО НАЗОВИТЕ ЕГО ДВУМЯ СЛОВАМИ.</a:t>
            </a:r>
            <a:endParaRPr lang="ru-RU" sz="28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529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55011" y="1742535"/>
            <a:ext cx="73324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8. Как </a:t>
            </a:r>
            <a:r>
              <a:rPr lang="ru-RU" sz="32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называется помогающий склевывать пищу небольшой </a:t>
            </a:r>
            <a:r>
              <a:rPr lang="ru-RU" sz="3200" b="1" dirty="0" err="1">
                <a:solidFill>
                  <a:srgbClr val="079579"/>
                </a:solidFill>
                <a:latin typeface="Century Gothic" panose="020B0502020202020204" pitchFamily="34" charset="0"/>
              </a:rPr>
              <a:t>роговый</a:t>
            </a:r>
            <a:r>
              <a:rPr lang="ru-RU" sz="32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 бугорок на кончике языка у птиц, который мы порой желаем иметь своему близкому?</a:t>
            </a:r>
          </a:p>
        </p:txBody>
      </p:sp>
    </p:spTree>
    <p:extLst>
      <p:ext uri="{BB962C8B-B14F-4D97-AF65-F5344CB8AC3E}">
        <p14:creationId xmlns:p14="http://schemas.microsoft.com/office/powerpoint/2010/main" val="23931022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21105" y="2654068"/>
            <a:ext cx="2696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ОТВЕТЫ</a:t>
            </a:r>
            <a:endParaRPr lang="ru-RU" sz="5400" b="1" dirty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5520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20838" y="2355011"/>
            <a:ext cx="5822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1. СКОЛЬКО ЯЗЫКОВ ЗНАЕШЬ, СТОЛЬКО В ТЕБЕ И ЛЮДЕЙ</a:t>
            </a:r>
            <a:endParaRPr lang="ru-RU" sz="36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8801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3751" y="2346292"/>
            <a:ext cx="58228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2</a:t>
            </a:r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. БИБЛИЯ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8570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76112" y="2392458"/>
            <a:ext cx="69528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3. ЯЗЫК ЖЕСТОВ/ГЛУХОНЕМЫХ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1141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4406" y="1876997"/>
            <a:ext cx="6952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4</a:t>
            </a:r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. ВЛЮБИТЬСЯ ПО УШИ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8192" y="2743200"/>
            <a:ext cx="1725317" cy="241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917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8693" y="2731012"/>
            <a:ext cx="6952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5</a:t>
            </a:r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. </a:t>
            </a:r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СКОРОГОВОРКА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26280" y="3500453"/>
            <a:ext cx="6159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 в жестовом </a:t>
            </a:r>
            <a:r>
              <a:rPr lang="ru-RU" b="1" dirty="0">
                <a:latin typeface="Century Gothic" panose="020B0502020202020204" pitchFamily="34" charset="0"/>
              </a:rPr>
              <a:t>язык</a:t>
            </a:r>
            <a:r>
              <a:rPr lang="ru-RU" dirty="0">
                <a:latin typeface="Century Gothic" panose="020B0502020202020204" pitchFamily="34" charset="0"/>
              </a:rPr>
              <a:t>е общаются с помощью пальцев. Так что скороговорка, которая в обычной речи запутает </a:t>
            </a:r>
            <a:r>
              <a:rPr lang="ru-RU" b="1" dirty="0">
                <a:latin typeface="Century Gothic" panose="020B0502020202020204" pitchFamily="34" charset="0"/>
              </a:rPr>
              <a:t>язык</a:t>
            </a:r>
            <a:r>
              <a:rPr lang="ru-RU" dirty="0">
                <a:latin typeface="Century Gothic" panose="020B0502020202020204" pitchFamily="34" charset="0"/>
              </a:rPr>
              <a:t>, на </a:t>
            </a:r>
            <a:r>
              <a:rPr lang="ru-RU" b="1" dirty="0">
                <a:latin typeface="Century Gothic" panose="020B0502020202020204" pitchFamily="34" charset="0"/>
              </a:rPr>
              <a:t>язык</a:t>
            </a:r>
            <a:r>
              <a:rPr lang="ru-RU" dirty="0">
                <a:latin typeface="Century Gothic" panose="020B0502020202020204" pitchFamily="34" charset="0"/>
              </a:rPr>
              <a:t>е глухонемых запутает пальцы.</a:t>
            </a:r>
          </a:p>
        </p:txBody>
      </p:sp>
    </p:spTree>
    <p:extLst>
      <p:ext uri="{BB962C8B-B14F-4D97-AF65-F5344CB8AC3E}">
        <p14:creationId xmlns:p14="http://schemas.microsoft.com/office/powerpoint/2010/main" val="2150272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9165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4. ЧТО ОЗНАЧАЕТ ФРАЗЕОЛОГИЗМ "СҮЗ БОТКАСЫ — БУКВ. «КАША ИЗ СЛОВ»"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9998" y="3681953"/>
            <a:ext cx="6175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ПУСТАЯ БОЛТОВНЯ 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ЛОЖЬ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ЗАГОВАРИВАТЬСЯ</a:t>
            </a:r>
          </a:p>
        </p:txBody>
      </p:sp>
    </p:spTree>
    <p:extLst>
      <p:ext uri="{BB962C8B-B14F-4D97-AF65-F5344CB8AC3E}">
        <p14:creationId xmlns:p14="http://schemas.microsoft.com/office/powerpoint/2010/main" val="11998579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8693" y="2731012"/>
            <a:ext cx="6952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6</a:t>
            </a:r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. КИЕВ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26280" y="3500453"/>
            <a:ext cx="6159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 Язык до Киева </a:t>
            </a:r>
            <a:r>
              <a:rPr lang="ru-RU" dirty="0" smtClean="0">
                <a:latin typeface="Century Gothic" panose="020B0502020202020204" pitchFamily="34" charset="0"/>
              </a:rPr>
              <a:t>доведет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9684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8693" y="2731012"/>
            <a:ext cx="6952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7</a:t>
            </a:r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. Безымянный палец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26280" y="3500453"/>
            <a:ext cx="6159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 Будда исцелял прикосновением безымянного пальца, поэтому в указанных языках этот палец называется "лечебным", а слово "</a:t>
            </a:r>
            <a:r>
              <a:rPr lang="ru-RU" dirty="0" err="1">
                <a:latin typeface="Century Gothic" panose="020B0502020202020204" pitchFamily="34" charset="0"/>
              </a:rPr>
              <a:t>прстеняк</a:t>
            </a:r>
            <a:r>
              <a:rPr lang="ru-RU" dirty="0">
                <a:latin typeface="Century Gothic" panose="020B0502020202020204" pitchFamily="34" charset="0"/>
              </a:rPr>
              <a:t>" явно имеет общий корень и с перстом, и с перстнем.</a:t>
            </a:r>
          </a:p>
        </p:txBody>
      </p:sp>
    </p:spTree>
    <p:extLst>
      <p:ext uri="{BB962C8B-B14F-4D97-AF65-F5344CB8AC3E}">
        <p14:creationId xmlns:p14="http://schemas.microsoft.com/office/powerpoint/2010/main" val="2498160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8693" y="2731012"/>
            <a:ext cx="6952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79579"/>
                </a:solidFill>
                <a:latin typeface="Century Gothic" panose="020B0502020202020204" pitchFamily="34" charset="0"/>
              </a:rPr>
              <a:t>8</a:t>
            </a:r>
            <a:r>
              <a:rPr lang="ru-RU" sz="4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. ТИПУН</a:t>
            </a:r>
            <a:endParaRPr lang="ru-RU" sz="4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26280" y="3500453"/>
            <a:ext cx="6159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Типун ("типун тебе на язык").</a:t>
            </a:r>
          </a:p>
        </p:txBody>
      </p:sp>
    </p:spTree>
    <p:extLst>
      <p:ext uri="{BB962C8B-B14F-4D97-AF65-F5344CB8AC3E}">
        <p14:creationId xmlns:p14="http://schemas.microsoft.com/office/powerpoint/2010/main" val="5835081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35420" y="2101978"/>
            <a:ext cx="18886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14653E"/>
                </a:solidFill>
                <a:latin typeface="Century Gothic" panose="020B0502020202020204" pitchFamily="34" charset="0"/>
              </a:rPr>
              <a:t>4</a:t>
            </a:r>
            <a:r>
              <a:rPr lang="ru-RU" sz="5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 ТУР</a:t>
            </a:r>
            <a:endParaRPr lang="ru-RU" sz="5400" b="1" dirty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2385" y="3025308"/>
            <a:ext cx="7977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A1E2"/>
                </a:solidFill>
                <a:latin typeface="Century Gothic" panose="020B0502020202020204" pitchFamily="34" charset="0"/>
              </a:rPr>
              <a:t>ВИЖУ, СЛЫШУ, ГОВОРЮ </a:t>
            </a:r>
            <a:endParaRPr lang="ru-RU" sz="4000" b="1" dirty="0">
              <a:solidFill>
                <a:srgbClr val="00A1E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4779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0712" y="961287"/>
            <a:ext cx="7182874" cy="4384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1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 </a:t>
            </a:r>
            <a:r>
              <a:rPr lang="ru-RU" sz="2391" b="1" dirty="0">
                <a:solidFill>
                  <a:srgbClr val="EE892E"/>
                </a:solidFill>
                <a:latin typeface="Century Gothic" panose="020B0502020202020204" pitchFamily="34" charset="0"/>
              </a:rPr>
              <a:t>ЭТО- ГЕРБ КАЙБИЦКОГО РАЙОНА – СТВОЛ ДУБА РАЗДЕЛЯЕТСЯ НА ТРИ ВЕТВИ, И ЭТО НЕСЛУЧАЙНО. ЧТО СИМВОЛИЗИРУЕТ ТАКОЕ ИЗОБРАЖЕНИЕ </a:t>
            </a:r>
            <a:br>
              <a:rPr lang="ru-RU" sz="2391" b="1" dirty="0">
                <a:solidFill>
                  <a:srgbClr val="EE892E"/>
                </a:solidFill>
                <a:latin typeface="Century Gothic" panose="020B0502020202020204" pitchFamily="34" charset="0"/>
              </a:rPr>
            </a:br>
            <a:endParaRPr lang="ru-RU" sz="2192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  <a:p>
            <a:r>
              <a:rPr lang="ru-RU" sz="21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А</a:t>
            </a:r>
            <a: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) ТРИ РЕКИ, ПРОТЕКАЮЩИЕ НА ТЕРРИТОРИИ РАЙОНА: КУБНЮ , СВИЯГУ И БИРЛЮ </a:t>
            </a:r>
          </a:p>
          <a:p>
            <a: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Б) ТРИ ПРЕДПРИТИЯ РАЙОНА: КАЙБИЦКИЙ ЛЕСХОЗ И ООО «ЗОЛОТОЙ КОЛОС» КАЙБИЦКИЙ РЫБХОЗ, </a:t>
            </a:r>
          </a:p>
          <a:p>
            <a: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В) ТРИ ПОКОЛЕНИЯ ДВОРЯН, КОГДА-ТО ВЛАДЕВШИХ УГОДЬЯМИ НА ТЕРРИТОРИИ СОВРЕМЕННОЙ РОССИИ</a:t>
            </a:r>
            <a:b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Г) ТРИ НАЦИОНАЛЬНОСТИ, ПРОЖИВАЮЩИЕ В ДРУЖБЕ И СОГЛАСИИ НА  ТЕРРИТОРИИ КАЙБИЦКОГО РАЙОНА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6" y="1551581"/>
            <a:ext cx="2545651" cy="320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1" y="1198325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2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КТО ИЗ ЭТИХ ИЗВЕСТНЫХ ЛИЧНОСТЕЙ НИКОГДА НЕ ЖИЛ В ТАТАРСТАНЕ?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1" y="2841199"/>
            <a:ext cx="911379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А) ЛЕВ НИКОЛАЕВИЧ ТОЛСТОЙ</a:t>
            </a:r>
          </a:p>
          <a:p>
            <a:pPr fontAlgn="t"/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Б) ГРИГОРИЙ РАСПУТИН — ФАВОРИТ НИКОЛАЯ II (И ЕГО ЖЕНЫ)</a:t>
            </a:r>
            <a:b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В) ЖЕНА И МУЗА САЛЬВАДОРА ДАЛИ — ГАЛА</a:t>
            </a:r>
            <a:b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Г) АННА АХМАТОВА – СОВЕТСКАЯ ПОЭТЕССА </a:t>
            </a:r>
          </a:p>
          <a:p>
            <a:pPr fontAlgn="t"/>
            <a:r>
              <a:rPr lang="ru-RU" sz="32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345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1" y="1198325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 .КАКОЕ ТАТАРСКОЕ НАЦИОНАЛЬНОЕ БЛЮДО ГОТОВИТ ЭТА ДЕВУШКА?</a:t>
            </a:r>
          </a:p>
        </p:txBody>
      </p:sp>
      <p:pic>
        <p:nvPicPr>
          <p:cNvPr id="6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6268" end="126610.666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84548" y="2561736"/>
            <a:ext cx="6093693" cy="342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0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7695"/>
          <a:stretch/>
        </p:blipFill>
        <p:spPr>
          <a:xfrm>
            <a:off x="5649861" y="2086287"/>
            <a:ext cx="4102379" cy="27822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521" y="2101560"/>
            <a:ext cx="4128588" cy="2751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37173" y="533245"/>
            <a:ext cx="6607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4</a:t>
            </a:r>
            <a: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. ЭТО ЗАМОК ПЕТИ ПАЛЕ В ПАРИЖЕ И ТАДЖ МАХАЛ В ИНДИИ.</a:t>
            </a:r>
            <a:b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</a:br>
            <a: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 ЭТИ ЗДАНИЯ СТАЛИ ПРООБРАЗАМИ ДВУХ ЗДАНИЙ В ТАТАРСТАНЕ. КАКИХ?</a:t>
            </a:r>
            <a:endParaRPr lang="ru-RU" sz="2000" dirty="0">
              <a:solidFill>
                <a:srgbClr val="EE892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0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460" y="3167422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9711" y="180109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5</a:t>
            </a:r>
            <a:r>
              <a:rPr lang="ru-RU" sz="3200" b="1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. НАЗОВИТЕ МУНИЦИПАЛЬНЫЕ РАЙОНЫ </a:t>
            </a:r>
            <a:endParaRPr lang="ru-RU" sz="3200" b="1" dirty="0">
              <a:solidFill>
                <a:srgbClr val="EE892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425" y="1309484"/>
            <a:ext cx="1718811" cy="2139745"/>
          </a:xfrm>
          <a:prstGeom prst="rect">
            <a:avLst/>
          </a:prstGeom>
        </p:spPr>
      </p:pic>
      <p:pic>
        <p:nvPicPr>
          <p:cNvPr id="9" name="Picture 2" descr="File:Coat of Arms of Drozhzhanovsky rayon (Tatarstan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486" y="1309485"/>
            <a:ext cx="1690726" cy="211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ile:Coat of Arms of Spassky rayon (Tatarstan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740" y="3592837"/>
            <a:ext cx="1700071" cy="213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File:Gerb-Kamsko-Ustinsky-region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569" y="1309485"/>
            <a:ext cx="1665757" cy="20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307" y="3592837"/>
            <a:ext cx="1722414" cy="21678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875" y="3592836"/>
            <a:ext cx="1566871" cy="21071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29132" y="20444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903758" y="20444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14650" y="19830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374773" y="4159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929254" y="42083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04088" y="422353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3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59915" y="552226"/>
            <a:ext cx="8858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6. ЧТО ОБЪЕДИНЯЕТ ЭТИ ЗДАНЯ?</a:t>
            </a:r>
            <a:endParaRPr lang="ru-RU" sz="32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398" y="1890125"/>
            <a:ext cx="3406354" cy="2256710"/>
          </a:xfrm>
          <a:prstGeom prst="rect">
            <a:avLst/>
          </a:prstGeom>
        </p:spPr>
      </p:pic>
      <p:pic>
        <p:nvPicPr>
          <p:cNvPr id="4100" name="Picture 4" descr="https://static.tildacdn.com/tild3561-3163-4433-b365-663931656138/DJI_0892Edi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280" y="1945950"/>
            <a:ext cx="3385064" cy="225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631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9165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5. ЭТО ТАТАРСКИЕ СЛОВА, СОСТОЯЩИЕ ИЗ ОДНОЙ БУКВЫ. КАКОЕ ИЗ НИХ НЕ ЯВЛЯЕТСЯ СЛОВОМ?</a:t>
            </a:r>
            <a:endParaRPr lang="ru-RU" sz="44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9998" y="4359870"/>
            <a:ext cx="6175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А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У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Ю</a:t>
            </a:r>
          </a:p>
        </p:txBody>
      </p:sp>
    </p:spTree>
    <p:extLst>
      <p:ext uri="{BB962C8B-B14F-4D97-AF65-F5344CB8AC3E}">
        <p14:creationId xmlns:p14="http://schemas.microsoft.com/office/powerpoint/2010/main" val="23675542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028" y="94643"/>
            <a:ext cx="109329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7</a:t>
            </a:r>
            <a:r>
              <a:rPr lang="ru-RU" sz="40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ЭТО – ФЛАГ ГОСУДАРСТВА, КОТОРОГО НЕ СУЩЕСТВОВАЛО. ЧТО ЭТО ЗА ГОСУДАСТВО?</a:t>
            </a:r>
            <a:r>
              <a:rPr lang="ru-RU" sz="48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/>
            </a:r>
            <a:br>
              <a:rPr lang="ru-RU" sz="48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</a:br>
            <a:endParaRPr lang="ru-RU" sz="4800" b="1" dirty="0" smtClean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3732" y="2428080"/>
            <a:ext cx="70986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>
              <a:solidFill>
                <a:srgbClr val="14653E"/>
              </a:solidFill>
              <a:latin typeface="Century Gothic" panose="020B0502020202020204" pitchFamily="34" charset="0"/>
              <a:cs typeface="Gotham Pro Black" panose="02000903040000020004" pitchFamily="50" charset="0"/>
            </a:endParaRPr>
          </a:p>
          <a:p>
            <a:r>
              <a:rPr lang="ru-RU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А) САМОСТОЯТЕЛЬНОЕ ГОСУДАРСТВО – ТАТАРСТАН </a:t>
            </a:r>
          </a:p>
          <a:p>
            <a:r>
              <a:rPr lang="ru-RU" b="1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Б) ИДЕЛЬ-УРАЛ ШТАТ (НАЦИОНАЛЬНОЙ АВТОНОМИИ ТАТАР И БАШКИР)</a:t>
            </a:r>
            <a:r>
              <a:rPr lang="ru-RU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/>
            </a:r>
            <a:br>
              <a:rPr lang="ru-RU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</a:br>
            <a:r>
              <a:rPr lang="ru-RU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В) КУЛЬТУРНО-НАЦИОНАЛЬНОЙ АВТОНОМИИ ТЮРКО-ТАТАР ВНУТРЕННЕЙ РОССИИ И СИБИРИ</a:t>
            </a:r>
            <a:br>
              <a:rPr lang="ru-RU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</a:br>
            <a:r>
              <a:rPr lang="ru-RU" b="1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Г) </a:t>
            </a:r>
            <a:r>
              <a:rPr lang="ru-RU" b="1" dirty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КУЛЬТУРНО-НАЦИОНАЛЬНОЙ АВТОНОМИИ </a:t>
            </a:r>
            <a:r>
              <a:rPr lang="ru-RU" b="1" dirty="0" smtClean="0">
                <a:solidFill>
                  <a:srgbClr val="14653E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КАЗАНСКИХ ТАТАР</a:t>
            </a:r>
            <a:endParaRPr lang="ru-RU" b="1" dirty="0">
              <a:solidFill>
                <a:srgbClr val="14653E"/>
              </a:solidFill>
              <a:latin typeface="Century Gothic" panose="020B050202020202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8" name="Picture 11" descr="https://upload.wikimedia.org/wikipedia/commons/thumb/3/34/Idel-ural.png/250px-Idel-ur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87" y="2588095"/>
            <a:ext cx="2838261" cy="189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1127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21105" y="2654068"/>
            <a:ext cx="2696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ОТВЕТЫ</a:t>
            </a:r>
            <a:endParaRPr lang="ru-RU" sz="5400" b="1" dirty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362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0712" y="961287"/>
            <a:ext cx="7182874" cy="2514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1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1. </a:t>
            </a:r>
            <a:r>
              <a:rPr lang="ru-RU" sz="2391" b="1" dirty="0">
                <a:solidFill>
                  <a:srgbClr val="EE892E"/>
                </a:solidFill>
                <a:latin typeface="Century Gothic" panose="020B0502020202020204" pitchFamily="34" charset="0"/>
              </a:rPr>
              <a:t>ЭТО- ГЕРБ КАЙБИЦКОГО РАЙОНА – СТВОЛ ДУБА РАЗДЕЛЯЕТСЯ НА ТРИ ВЕТВИ, И ЭТО НЕСЛУЧАЙНО. ЧТО СИМВОЛИЗИРУЕТ ТАКОЕ ИЗОБРАЖЕНИЕ </a:t>
            </a:r>
            <a:br>
              <a:rPr lang="ru-RU" sz="2391" b="1" dirty="0">
                <a:solidFill>
                  <a:srgbClr val="EE892E"/>
                </a:solidFill>
                <a:latin typeface="Century Gothic" panose="020B0502020202020204" pitchFamily="34" charset="0"/>
              </a:rPr>
            </a:br>
            <a:endParaRPr lang="ru-RU" sz="2192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  <a:p>
            <a:r>
              <a:rPr lang="ru-RU" sz="1992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Г</a:t>
            </a:r>
            <a:r>
              <a:rPr lang="ru-RU" sz="1992" b="1" dirty="0">
                <a:solidFill>
                  <a:srgbClr val="14653E"/>
                </a:solidFill>
                <a:latin typeface="Century Gothic" panose="020B0502020202020204" pitchFamily="34" charset="0"/>
              </a:rPr>
              <a:t>) ТРИ НАЦИОНАЛЬНОСТИ, ПРОЖИВАЮЩИЕ В ДРУЖБЕ И СОГЛАСИИ НА  ТЕРРИТОРИИ КАЙБИЦКОГО РАЙОНА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6" y="1551581"/>
            <a:ext cx="2545651" cy="320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1" y="1198325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2</a:t>
            </a:r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КТО ИЗ ЭТИХ ИЗВЕСТНЫХ ЛИЧНОСТЕЙ НИКОГДА НЕ ЖИЛ В ТАТАРСТАНЕ?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1" y="2841199"/>
            <a:ext cx="91137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/>
            </a:r>
            <a:b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r>
              <a:rPr lang="ru-RU" sz="2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Г) АННА АХМАТОВА – СОВЕТСКАЯ ПОЭТЕССА </a:t>
            </a:r>
          </a:p>
          <a:p>
            <a:pPr fontAlgn="t"/>
            <a:r>
              <a:rPr lang="ru-RU" sz="32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/>
            </a:r>
            <a:br>
              <a:rPr lang="ru-RU" sz="32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</a:br>
            <a:endParaRPr lang="ru-RU" sz="3200" b="1" dirty="0" smtClean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9578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4511" y="1198325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3 .КАКОЕ ТАТАРСКОЕ НАЦИОНАЛЬНОЕ БЛЮДО ГОТОВИТ ЭТА ДЕВУШКА?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22115" y="3047445"/>
            <a:ext cx="4181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ТАЛКЫШ КАЛЕВЕ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482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7695"/>
          <a:stretch/>
        </p:blipFill>
        <p:spPr>
          <a:xfrm>
            <a:off x="5382442" y="2055740"/>
            <a:ext cx="4102379" cy="27822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95" y="2086287"/>
            <a:ext cx="4128588" cy="2751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37173" y="533245"/>
            <a:ext cx="6607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4</a:t>
            </a:r>
            <a: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. ЭТО ЗАМОК ПЕТИ ПАЛЕ В ПАРИЖЕ И ТАДЖ МАХАЛ В ИНДИИ.</a:t>
            </a:r>
            <a:b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</a:br>
            <a:r>
              <a:rPr lang="ru-RU" sz="2000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 ЭТИ ЗДАНИЯ СТАЛИ ПРООБРАЗАМИ ДВУХ ЗДАНИЙ В ТАТАРСТАНЕ. КАКИХ?</a:t>
            </a:r>
            <a:endParaRPr lang="ru-RU" sz="2000" dirty="0">
              <a:solidFill>
                <a:srgbClr val="EE892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28800" y="5095702"/>
            <a:ext cx="2535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ДВОРЕЦ ЗЕМЛЕДЕЛЬЦЕВ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74752" y="5095701"/>
            <a:ext cx="2535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ТАДЖ МАХАЛ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6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460" y="3167422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05839" y="753687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5</a:t>
            </a:r>
            <a:r>
              <a:rPr lang="ru-RU" sz="3200" b="1" dirty="0" smtClean="0">
                <a:solidFill>
                  <a:srgbClr val="EE892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. НАЗОВИТЕ МУНИЦИПАЛЬНЫЕ РАЙОНЫ </a:t>
            </a:r>
            <a:endParaRPr lang="ru-RU" sz="3200" b="1" dirty="0">
              <a:solidFill>
                <a:srgbClr val="EE892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40974" y="2269375"/>
            <a:ext cx="52453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1.Балтасинский (Балта –топор –медведь)</a:t>
            </a:r>
            <a:br>
              <a:rPr lang="ru-RU" b="1" dirty="0"/>
            </a:br>
            <a:r>
              <a:rPr lang="ru-RU" b="1" dirty="0"/>
              <a:t>2Дрожжановский (Дрожжи-хлеб)</a:t>
            </a:r>
            <a:br>
              <a:rPr lang="ru-RU" b="1" dirty="0"/>
            </a:br>
            <a:r>
              <a:rPr lang="ru-RU" b="1" dirty="0"/>
              <a:t>3.Камско-Устьинский (Изображён берег)</a:t>
            </a:r>
            <a:endParaRPr lang="ru-RU" dirty="0"/>
          </a:p>
          <a:p>
            <a:r>
              <a:rPr lang="ru-RU" b="1" dirty="0"/>
              <a:t>4. </a:t>
            </a:r>
            <a:r>
              <a:rPr lang="ru-RU" b="1" dirty="0" err="1"/>
              <a:t>Спассмкий</a:t>
            </a:r>
            <a:r>
              <a:rPr lang="ru-RU" b="1" dirty="0"/>
              <a:t> (башня)</a:t>
            </a:r>
            <a:br>
              <a:rPr lang="ru-RU" b="1" dirty="0"/>
            </a:br>
            <a:r>
              <a:rPr lang="ru-RU" b="1" dirty="0"/>
              <a:t>5. </a:t>
            </a:r>
            <a:r>
              <a:rPr lang="ru-RU" b="1" dirty="0" err="1"/>
              <a:t>Кукморский</a:t>
            </a:r>
            <a:r>
              <a:rPr lang="ru-RU" b="1" dirty="0"/>
              <a:t> (валенки)</a:t>
            </a:r>
            <a:endParaRPr lang="ru-RU" dirty="0"/>
          </a:p>
          <a:p>
            <a:r>
              <a:rPr lang="ru-RU" b="1" dirty="0"/>
              <a:t>6. </a:t>
            </a:r>
            <a:r>
              <a:rPr lang="ru-RU" b="1" dirty="0" err="1"/>
              <a:t>Альметьевский</a:t>
            </a:r>
            <a:r>
              <a:rPr lang="ru-RU" b="1" dirty="0"/>
              <a:t> (нефтяная вышка 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4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59915" y="552226"/>
            <a:ext cx="8858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6. ЧТО ОБЪЕДИНЯЕТ ЭТИ ЗДАНЯ?</a:t>
            </a:r>
            <a:endParaRPr lang="ru-RU" sz="32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849" y="1873174"/>
            <a:ext cx="3406354" cy="2256710"/>
          </a:xfrm>
          <a:prstGeom prst="rect">
            <a:avLst/>
          </a:prstGeom>
        </p:spPr>
      </p:pic>
      <p:pic>
        <p:nvPicPr>
          <p:cNvPr id="4100" name="Picture 4" descr="https://static.tildacdn.com/tild3561-3163-4433-b365-663931656138/DJI_0892Edi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673" y="1873174"/>
            <a:ext cx="3385064" cy="225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6735" y="4621876"/>
            <a:ext cx="35827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Казанский вокзал в Москве</a:t>
            </a:r>
            <a:br>
              <a:rPr lang="ru-RU" b="1" dirty="0"/>
            </a:br>
            <a:r>
              <a:rPr lang="ru-RU" b="1" dirty="0"/>
              <a:t>Казанский Собор в Питере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9118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028" y="94643"/>
            <a:ext cx="109329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EE892E"/>
                </a:solidFill>
                <a:latin typeface="Century Gothic" panose="020B0502020202020204" pitchFamily="34" charset="0"/>
              </a:rPr>
              <a:t>7</a:t>
            </a:r>
            <a:r>
              <a:rPr lang="ru-RU" sz="40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. ЭТО – ФЛАГ ГОСУДАРСТВА, КОТОРОГО НЕ СУЩЕСТВОВАЛО. ЧТО ЭТО ЗА ГОСУДАСТВО?</a:t>
            </a:r>
            <a:r>
              <a:rPr lang="ru-RU" sz="48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/>
            </a:r>
            <a:br>
              <a:rPr lang="ru-RU" sz="48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</a:br>
            <a:endParaRPr lang="ru-RU" sz="4800" b="1" dirty="0" smtClean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3732" y="2428080"/>
            <a:ext cx="70986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>
              <a:solidFill>
                <a:srgbClr val="14653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  <a:p>
            <a:r>
              <a:rPr lang="ru-RU" smtClean="0">
                <a:solidFill>
                  <a:srgbClr val="14653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Б</a:t>
            </a:r>
            <a:r>
              <a:rPr lang="ru-RU" dirty="0" smtClean="0">
                <a:solidFill>
                  <a:srgbClr val="14653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  <a:t>) ИДЕЛЬ-УРАЛ ШТАТ (НАЦИОНАЛЬНОЙ АВТОНОМИИ ТАТАР И БАШКИР)</a:t>
            </a:r>
            <a:br>
              <a:rPr lang="ru-RU" dirty="0" smtClean="0">
                <a:solidFill>
                  <a:srgbClr val="14653E"/>
                </a:solidFill>
                <a:latin typeface="Gotham Pro Black" panose="02000903040000020004" pitchFamily="50" charset="0"/>
                <a:cs typeface="Gotham Pro Black" panose="02000903040000020004" pitchFamily="50" charset="0"/>
              </a:rPr>
            </a:br>
            <a:endParaRPr lang="ru-RU" dirty="0">
              <a:solidFill>
                <a:srgbClr val="14653E"/>
              </a:solidFill>
              <a:latin typeface="Gotham Pro Black" panose="02000903040000020004" pitchFamily="50" charset="0"/>
              <a:cs typeface="Gotham Pro Black" panose="02000903040000020004" pitchFamily="50" charset="0"/>
            </a:endParaRPr>
          </a:p>
        </p:txBody>
      </p:sp>
      <p:pic>
        <p:nvPicPr>
          <p:cNvPr id="8" name="Picture 11" descr="https://upload.wikimedia.org/wikipedia/commons/thumb/3/34/Idel-ural.png/250px-Idel-ur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87" y="2588095"/>
            <a:ext cx="2838261" cy="189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70237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35420" y="2101978"/>
            <a:ext cx="18886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14653E"/>
                </a:solidFill>
                <a:latin typeface="Century Gothic" panose="020B0502020202020204" pitchFamily="34" charset="0"/>
              </a:rPr>
              <a:t>5</a:t>
            </a:r>
            <a:r>
              <a:rPr lang="ru-RU" sz="5400" b="1" dirty="0" smtClean="0">
                <a:solidFill>
                  <a:srgbClr val="14653E"/>
                </a:solidFill>
                <a:latin typeface="Century Gothic" panose="020B0502020202020204" pitchFamily="34" charset="0"/>
              </a:rPr>
              <a:t> ТУР</a:t>
            </a:r>
            <a:endParaRPr lang="ru-RU" sz="5400" b="1" dirty="0">
              <a:solidFill>
                <a:srgbClr val="14653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2385" y="3025308"/>
            <a:ext cx="7977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A1E2"/>
                </a:solidFill>
                <a:latin typeface="Century Gothic" panose="020B0502020202020204" pitchFamily="34" charset="0"/>
              </a:rPr>
              <a:t>СЛОВО – НЕ ВОРОБЕЙ</a:t>
            </a:r>
            <a:endParaRPr lang="ru-RU" sz="4000" b="1" dirty="0">
              <a:solidFill>
                <a:srgbClr val="00A1E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444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359831"/>
            <a:ext cx="99165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6. ПРЕДКИ ТАТАР - БОЛГАРЫ ГОВОРИЛИ НА ЯЗЫКЕ, КОТОРЫЙ НЕ ПОХОЖ НА ТАТАРСКИЙ. НА КАКОЙ СОВРЕМЕННЫЙ ЯЗЫК БЫЛ ПОХОЖ ЯЗЫК ДРЕВНИХ БОЛГАР?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2" y="4381836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МАРИЙСКИЙ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РУССКИЙ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ЧУВАШСКИЙ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БОЛГАРСКИЙ</a:t>
            </a:r>
          </a:p>
        </p:txBody>
      </p:sp>
    </p:spTree>
    <p:extLst>
      <p:ext uri="{BB962C8B-B14F-4D97-AF65-F5344CB8AC3E}">
        <p14:creationId xmlns:p14="http://schemas.microsoft.com/office/powerpoint/2010/main" val="45121347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1156" y="2473210"/>
            <a:ext cx="110754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ЧЕЛОВЕКОНЕНАВИСТНИЧЕСТВО</a:t>
            </a:r>
            <a:r>
              <a:rPr lang="ru-RU" sz="5400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 </a:t>
            </a:r>
            <a:endParaRPr lang="ru-RU" sz="5400" b="1" dirty="0">
              <a:solidFill>
                <a:srgbClr val="07957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9419" y="3534267"/>
            <a:ext cx="7977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A1E2"/>
                </a:solidFill>
                <a:latin typeface="Century Gothic" panose="020B0502020202020204" pitchFamily="34" charset="0"/>
              </a:rPr>
              <a:t>СОСТАВЬТЕ МАКСИМАЛЬНОЕ </a:t>
            </a:r>
            <a:br>
              <a:rPr lang="ru-RU" sz="4000" b="1" dirty="0" smtClean="0">
                <a:solidFill>
                  <a:srgbClr val="00A1E2"/>
                </a:solidFill>
                <a:latin typeface="Century Gothic" panose="020B0502020202020204" pitchFamily="34" charset="0"/>
              </a:rPr>
            </a:br>
            <a:r>
              <a:rPr lang="ru-RU" sz="4000" b="1" dirty="0" smtClean="0">
                <a:solidFill>
                  <a:srgbClr val="00A1E2"/>
                </a:solidFill>
                <a:latin typeface="Century Gothic" panose="020B0502020202020204" pitchFamily="34" charset="0"/>
              </a:rPr>
              <a:t>КОЛИЧЕСТВО СЛОВ</a:t>
            </a:r>
            <a:endParaRPr lang="ru-RU" sz="4000" b="1" dirty="0">
              <a:solidFill>
                <a:srgbClr val="00A1E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14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142744" y="62654"/>
            <a:ext cx="1211768" cy="972589"/>
          </a:xfrm>
          <a:prstGeom prst="rect">
            <a:avLst/>
          </a:prstGeom>
        </p:spPr>
      </p:pic>
      <p:pic>
        <p:nvPicPr>
          <p:cNvPr id="2050" name="Picture 2" descr="https://i.pinimg.com/originals/24/44/2f/24442fa4a446cea733c2e701669c3b2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4" y="3115733"/>
            <a:ext cx="3918855" cy="365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2414" y="1035243"/>
            <a:ext cx="9916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EE892E"/>
                </a:solidFill>
                <a:latin typeface="Century Gothic" panose="020B0502020202020204" pitchFamily="34" charset="0"/>
              </a:rPr>
              <a:t>7. КАКОЕ ИЗ СЛОВ НЕ ПРИШЛО В РУССКИЙ ЯЗЫК ИЗ ТАТАРСКОГО</a:t>
            </a:r>
            <a:endParaRPr lang="ru-RU" sz="3600" b="1" dirty="0">
              <a:solidFill>
                <a:srgbClr val="EE892E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512" y="2474209"/>
            <a:ext cx="61755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А) БАШКА</a:t>
            </a:r>
          </a:p>
          <a:p>
            <a:pPr fontAlgn="t"/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Б) ДЕНЬГИ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В) БОГАТЫРЬ </a:t>
            </a:r>
            <a:b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</a:br>
            <a:r>
              <a:rPr lang="ru-RU" sz="3200" b="1" dirty="0" smtClean="0">
                <a:solidFill>
                  <a:srgbClr val="079579"/>
                </a:solidFill>
                <a:latin typeface="Century Gothic" panose="020B0502020202020204" pitchFamily="34" charset="0"/>
              </a:rPr>
              <a:t>Г) ИЗБА</a:t>
            </a:r>
          </a:p>
        </p:txBody>
      </p:sp>
    </p:spTree>
    <p:extLst>
      <p:ext uri="{BB962C8B-B14F-4D97-AF65-F5344CB8AC3E}">
        <p14:creationId xmlns:p14="http://schemas.microsoft.com/office/powerpoint/2010/main" val="698211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</TotalTime>
  <Words>1267</Words>
  <Application>Microsoft Office PowerPoint</Application>
  <PresentationFormat>Произвольный</PresentationFormat>
  <Paragraphs>186</Paragraphs>
  <Slides>80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Тема Office</vt:lpstr>
      <vt:lpstr>БИТВА УМОВ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УМОВ </dc:title>
  <dc:creator>Пользователь Windows</dc:creator>
  <cp:lastModifiedBy>user25</cp:lastModifiedBy>
  <cp:revision>33</cp:revision>
  <dcterms:created xsi:type="dcterms:W3CDTF">2021-02-18T06:51:44Z</dcterms:created>
  <dcterms:modified xsi:type="dcterms:W3CDTF">2021-03-09T10:56:44Z</dcterms:modified>
</cp:coreProperties>
</file>